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0" r:id="rId3"/>
    <p:sldId id="260" r:id="rId4"/>
    <p:sldId id="280" r:id="rId5"/>
    <p:sldId id="274" r:id="rId6"/>
    <p:sldId id="282" r:id="rId7"/>
    <p:sldId id="281" r:id="rId8"/>
    <p:sldId id="283" r:id="rId9"/>
    <p:sldId id="261" r:id="rId10"/>
    <p:sldId id="276" r:id="rId11"/>
    <p:sldId id="279" r:id="rId12"/>
    <p:sldId id="267" r:id="rId13"/>
  </p:sldIdLst>
  <p:sldSz cx="9144000" cy="6858000" type="screen4x3"/>
  <p:notesSz cx="6799263" cy="99298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DC1"/>
    <a:srgbClr val="E36B76"/>
    <a:srgbClr val="00CC00"/>
    <a:srgbClr val="00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60568" autoAdjust="0"/>
  </p:normalViewPr>
  <p:slideViewPr>
    <p:cSldViewPr>
      <p:cViewPr varScale="1">
        <p:scale>
          <a:sx n="43" d="100"/>
          <a:sy n="43" d="100"/>
        </p:scale>
        <p:origin x="-21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1909" y="0"/>
            <a:ext cx="294576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E3011-1784-4086-B991-A9B920A4BAA1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1339"/>
            <a:ext cx="29457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1909" y="9431339"/>
            <a:ext cx="294576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C4EE-EC98-4615-96E1-1E962E8962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63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342" y="1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13095-EB7F-41BA-B342-B206E81F9564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EFF7E-CB8F-4DF5-B9F5-01AD7194EF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728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0798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656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64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812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887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024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159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965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146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659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722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FF7E-CB8F-4DF5-B9F5-01AD7194EF0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00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96875-3010-4396-9C2D-83FF00100C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52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016AA-B336-4C76-B062-861DF12128A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3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6729-C8AD-4A8B-BC7C-FC51D3911C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63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242F-5183-411D-BE8E-80498801D2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38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7AB9A-5D36-4F5D-A79C-A4569D206A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47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A9E2C-3C2C-41A1-A05A-0881160498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6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1964A-D505-4BA2-A56D-DC49D18DF3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22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8E49-27C3-4651-9D52-E8CD703536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40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C5E9A-43DB-4AD3-A145-B98CD57175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848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69CEB-AC03-442B-A987-D44733282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158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43034-8A7C-4022-AB26-0153346987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01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1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E4BD429-EF1D-4C82-8092-C9E233710B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5" y="5352528"/>
            <a:ext cx="8229600" cy="1441450"/>
          </a:xfrm>
        </p:spPr>
        <p:txBody>
          <a:bodyPr/>
          <a:lstStyle/>
          <a:p>
            <a:r>
              <a:rPr lang="nl-NL" sz="3200" dirty="0">
                <a:solidFill>
                  <a:srgbClr val="800000"/>
                </a:solidFill>
              </a:rPr>
              <a:t/>
            </a:r>
            <a:br>
              <a:rPr lang="nl-NL" sz="3200" dirty="0">
                <a:solidFill>
                  <a:srgbClr val="800000"/>
                </a:solidFill>
              </a:rPr>
            </a:br>
            <a:endParaRPr lang="nl-NL" sz="3200" b="1" dirty="0" smtClean="0">
              <a:solidFill>
                <a:srgbClr val="800000"/>
              </a:solidFill>
            </a:endParaRPr>
          </a:p>
        </p:txBody>
      </p:sp>
      <p:sp>
        <p:nvSpPr>
          <p:cNvPr id="205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5324152"/>
            <a:ext cx="8229600" cy="769144"/>
          </a:xfrm>
        </p:spPr>
        <p:txBody>
          <a:bodyPr/>
          <a:lstStyle/>
          <a:p>
            <a:pPr algn="ctr">
              <a:buNone/>
            </a:pPr>
            <a:endParaRPr lang="nl-NL" sz="36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r>
              <a:rPr lang="nl-NL" sz="3600" b="1" dirty="0" smtClean="0">
                <a:solidFill>
                  <a:srgbClr val="800000"/>
                </a:solidFill>
              </a:rPr>
              <a:t>Analyse programma Energietransitie</a:t>
            </a:r>
            <a:endParaRPr lang="nl-NL" sz="3600" dirty="0" smtClean="0">
              <a:solidFill>
                <a:srgbClr val="800000"/>
              </a:solidFill>
            </a:endParaRPr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250825" y="1125538"/>
            <a:ext cx="8642350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2053" name="Picture 6" descr="rekenkamer-logo 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60350"/>
            <a:ext cx="36004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3550"/>
            <a:ext cx="9134658" cy="406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 GS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Uitgebreide reactie</a:t>
            </a:r>
          </a:p>
          <a:p>
            <a:r>
              <a:rPr lang="nl-NL" dirty="0" smtClean="0"/>
              <a:t>GS onderschrijven de inhoudelijke beschrijving van programma Energietransitie</a:t>
            </a:r>
          </a:p>
          <a:p>
            <a:r>
              <a:rPr lang="nl-NL" dirty="0" smtClean="0"/>
              <a:t>Aanbevelingen worden overgenomen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06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Nawoord: zoek de balans</a:t>
            </a:r>
            <a:endParaRPr lang="nl-NL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43993"/>
            <a:ext cx="5040560" cy="381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846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</a:p>
          <a:p>
            <a:pPr lvl="1"/>
            <a:r>
              <a:rPr lang="nl-NL" dirty="0" smtClean="0"/>
              <a:t>Mondeling na presentatie of</a:t>
            </a:r>
          </a:p>
          <a:p>
            <a:pPr lvl="1"/>
            <a:r>
              <a:rPr lang="nl-NL" dirty="0" smtClean="0"/>
              <a:t>Via mail info@rekenkameroost.nl of</a:t>
            </a:r>
          </a:p>
          <a:p>
            <a:pPr lvl="1"/>
            <a:r>
              <a:rPr lang="nl-NL" dirty="0" smtClean="0"/>
              <a:t>Via 0570-665800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Dank voor uw aandacht!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30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Aanleiding en opzet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01419"/>
          </a:xfrm>
        </p:spPr>
        <p:txBody>
          <a:bodyPr/>
          <a:lstStyle/>
          <a:p>
            <a:r>
              <a:rPr lang="nl-NL" dirty="0" smtClean="0"/>
              <a:t>Afstemming met PS</a:t>
            </a:r>
          </a:p>
          <a:p>
            <a:endParaRPr lang="nl-NL" dirty="0" smtClean="0"/>
          </a:p>
          <a:p>
            <a:r>
              <a:rPr lang="nl-NL" dirty="0" smtClean="0"/>
              <a:t>Doelbereik?</a:t>
            </a:r>
          </a:p>
          <a:p>
            <a:endParaRPr lang="nl-NL" dirty="0" smtClean="0"/>
          </a:p>
          <a:p>
            <a:r>
              <a:rPr lang="nl-NL" dirty="0" smtClean="0"/>
              <a:t>Rekenkamer en CE Delft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371600"/>
            <a:ext cx="28575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53096"/>
            <a:ext cx="2854712" cy="799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15091"/>
            <a:ext cx="2016224" cy="98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122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Hoofdconclusie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192" y="2492896"/>
            <a:ext cx="8229600" cy="3701008"/>
          </a:xfrm>
        </p:spPr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755576" y="1268760"/>
            <a:ext cx="748883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r>
              <a:rPr lang="nl-NL" sz="2800" dirty="0" smtClean="0"/>
              <a:t>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brede </a:t>
            </a:r>
            <a:r>
              <a:rPr lang="nl-NL" sz="2800" dirty="0"/>
              <a:t>mix </a:t>
            </a:r>
            <a:r>
              <a:rPr lang="nl-NL" sz="2800" dirty="0" smtClean="0"/>
              <a:t>van </a:t>
            </a:r>
            <a:r>
              <a:rPr lang="nl-NL" sz="2800" dirty="0"/>
              <a:t>projecten en instrumenten </a:t>
            </a:r>
            <a:endParaRPr lang="nl-NL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/>
              <a:t>s</a:t>
            </a:r>
            <a:r>
              <a:rPr lang="nl-NL" sz="2800" dirty="0" smtClean="0"/>
              <a:t>timuleren energietransitie  in Gelderland</a:t>
            </a:r>
          </a:p>
          <a:p>
            <a:r>
              <a:rPr lang="nl-NL" sz="2800" dirty="0" smtClean="0"/>
              <a:t>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maar </a:t>
            </a:r>
            <a:r>
              <a:rPr lang="nl-NL" sz="2800" dirty="0"/>
              <a:t>inzicht in het resultaat </a:t>
            </a:r>
            <a:r>
              <a:rPr lang="nl-NL" sz="2800" dirty="0" smtClean="0"/>
              <a:t>fragmentarisch</a:t>
            </a:r>
            <a:endParaRPr lang="nl-NL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onvoldoende </a:t>
            </a:r>
            <a:r>
              <a:rPr lang="nl-NL" sz="2800" dirty="0"/>
              <a:t>duidelijk wat doeltreffende en doelmatige sturingsmogelijkheden voor de provincie </a:t>
            </a:r>
            <a:r>
              <a:rPr lang="nl-NL" sz="2800" dirty="0" smtClean="0"/>
              <a:t>zijn (meerwaarde?)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0445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Stimulerende 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nl-NL" dirty="0"/>
              <a:t>Vraaggerichte </a:t>
            </a:r>
            <a:r>
              <a:rPr lang="nl-NL" dirty="0" smtClean="0"/>
              <a:t>aanpak</a:t>
            </a:r>
          </a:p>
          <a:p>
            <a:r>
              <a:rPr lang="nl-NL" dirty="0" smtClean="0"/>
              <a:t>Ambtelijke kennis en ervaring</a:t>
            </a:r>
          </a:p>
          <a:p>
            <a:r>
              <a:rPr lang="nl-NL" dirty="0" smtClean="0"/>
              <a:t>Financiën: miljoeneninvestering</a:t>
            </a:r>
          </a:p>
          <a:p>
            <a:r>
              <a:rPr lang="nl-NL" dirty="0" smtClean="0"/>
              <a:t>Brede opzet</a:t>
            </a:r>
          </a:p>
          <a:p>
            <a:r>
              <a:rPr lang="nl-NL" dirty="0" smtClean="0"/>
              <a:t>Participatie doelgroepen</a:t>
            </a:r>
          </a:p>
          <a:p>
            <a:r>
              <a:rPr lang="nl-NL" dirty="0" smtClean="0"/>
              <a:t>Lage administratieve lasten</a:t>
            </a:r>
          </a:p>
          <a:p>
            <a:r>
              <a:rPr lang="nl-NL" dirty="0" smtClean="0"/>
              <a:t>Bekendheid subsidie</a:t>
            </a:r>
          </a:p>
          <a:p>
            <a:r>
              <a:rPr lang="nl-NL" dirty="0" smtClean="0"/>
              <a:t>Waardering regierol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44824"/>
            <a:ext cx="1547813" cy="371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Belemmerende factoren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821571"/>
            <a:ext cx="8229600" cy="522597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Monitoring </a:t>
            </a:r>
            <a:r>
              <a:rPr lang="nl-NL" dirty="0" smtClean="0"/>
              <a:t>biedt beperkt zich</a:t>
            </a:r>
          </a:p>
          <a:p>
            <a:r>
              <a:rPr lang="nl-NL" dirty="0" smtClean="0"/>
              <a:t>Ruime doelen</a:t>
            </a:r>
          </a:p>
          <a:p>
            <a:r>
              <a:rPr lang="nl-NL" dirty="0" smtClean="0"/>
              <a:t>Vooraf beperkt zicht op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doeltreffendheid</a:t>
            </a:r>
          </a:p>
          <a:p>
            <a:r>
              <a:rPr lang="nl-NL" dirty="0" smtClean="0"/>
              <a:t>Meerwaarde provincie onduidelijk</a:t>
            </a:r>
          </a:p>
          <a:p>
            <a:r>
              <a:rPr lang="nl-NL" dirty="0" smtClean="0"/>
              <a:t>Veel regelingen</a:t>
            </a:r>
          </a:p>
          <a:p>
            <a:endParaRPr lang="nl-NL" dirty="0" smtClean="0"/>
          </a:p>
          <a:p>
            <a:r>
              <a:rPr lang="nl-NL" dirty="0" smtClean="0"/>
              <a:t>Ambtelijke capaciteit</a:t>
            </a:r>
          </a:p>
          <a:p>
            <a:r>
              <a:rPr lang="nl-NL" dirty="0" smtClean="0"/>
              <a:t>Samenwerking blijft soms uit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76351"/>
            <a:ext cx="1085850" cy="366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319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monitoring en evaluatie NIET 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8039750" cy="5415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3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1085"/>
            <a:ext cx="5832648" cy="678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4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Nut monitoring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Feedback nieuw beleid</a:t>
            </a:r>
          </a:p>
          <a:p>
            <a:r>
              <a:rPr lang="nl-NL" dirty="0" smtClean="0"/>
              <a:t>Aanknopingspunten voor bijsturing </a:t>
            </a:r>
          </a:p>
          <a:p>
            <a:r>
              <a:rPr lang="nl-NL" dirty="0" smtClean="0"/>
              <a:t>Biedt basisinformatie voor tussentijdse of eindevaluatie</a:t>
            </a:r>
          </a:p>
          <a:p>
            <a:r>
              <a:rPr lang="nl-NL" dirty="0" smtClean="0"/>
              <a:t>Levert inzicht in wat werkt en wat minder</a:t>
            </a:r>
          </a:p>
          <a:p>
            <a:r>
              <a:rPr lang="nl-NL" dirty="0" smtClean="0"/>
              <a:t>Basis voor verantwoording</a:t>
            </a:r>
          </a:p>
          <a:p>
            <a:r>
              <a:rPr lang="nl-NL" dirty="0" smtClean="0"/>
              <a:t>Informatie voor partners en burgers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89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Aanbevelingen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nl-NL" dirty="0"/>
              <a:t>1.	Stel een langetermijnvisie op </a:t>
            </a:r>
            <a:endParaRPr lang="nl-NL" dirty="0" smtClean="0"/>
          </a:p>
          <a:p>
            <a:r>
              <a:rPr lang="nl-NL" dirty="0"/>
              <a:t>2.	Verbeter monitoring op </a:t>
            </a:r>
            <a:r>
              <a:rPr lang="nl-NL" dirty="0" smtClean="0"/>
              <a:t>resultaatsniveau</a:t>
            </a:r>
          </a:p>
          <a:p>
            <a:r>
              <a:rPr lang="nl-NL" dirty="0" smtClean="0"/>
              <a:t>3</a:t>
            </a:r>
            <a:r>
              <a:rPr lang="nl-NL" dirty="0"/>
              <a:t>.	Werk de provinciale rollen in meer detail </a:t>
            </a:r>
            <a:r>
              <a:rPr lang="nl-NL" dirty="0" smtClean="0"/>
              <a:t>uit</a:t>
            </a:r>
          </a:p>
          <a:p>
            <a:r>
              <a:rPr lang="nl-NL" dirty="0"/>
              <a:t>4.	Bespreek verbetering informatievoorziening en sturing </a:t>
            </a:r>
            <a:r>
              <a:rPr lang="nl-NL" dirty="0" smtClean="0"/>
              <a:t>PS</a:t>
            </a:r>
          </a:p>
          <a:p>
            <a:r>
              <a:rPr lang="nl-NL" dirty="0"/>
              <a:t>5.	Terugkoppeling aanbevelingen 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04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powerpoint">
  <a:themeElements>
    <a:clrScheme name="Rekenkamerstijl">
      <a:dk1>
        <a:srgbClr val="81001E"/>
      </a:dk1>
      <a:lt1>
        <a:srgbClr val="FFFFFF"/>
      </a:lt1>
      <a:dk2>
        <a:srgbClr val="000000"/>
      </a:dk2>
      <a:lt2>
        <a:srgbClr val="999999"/>
      </a:lt2>
      <a:accent1>
        <a:srgbClr val="81001E"/>
      </a:accent1>
      <a:accent2>
        <a:srgbClr val="A7C926"/>
      </a:accent2>
      <a:accent3>
        <a:srgbClr val="E5EFBF"/>
      </a:accent3>
      <a:accent4>
        <a:srgbClr val="000000"/>
      </a:accent4>
      <a:accent5>
        <a:srgbClr val="EFF6D9"/>
      </a:accent5>
      <a:accent6>
        <a:srgbClr val="97C000"/>
      </a:accent6>
      <a:hlink>
        <a:srgbClr val="DEDEDE"/>
      </a:hlink>
      <a:folHlink>
        <a:srgbClr val="81001E"/>
      </a:folHlink>
    </a:clrScheme>
    <a:fontScheme name="Rekenkamerstij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2836</TotalTime>
  <Words>186</Words>
  <Application>Microsoft Office PowerPoint</Application>
  <PresentationFormat>Diavoorstelling (4:3)</PresentationFormat>
  <Paragraphs>80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Sjabloon powerpoint</vt:lpstr>
      <vt:lpstr> </vt:lpstr>
      <vt:lpstr>Aanleiding en opzet</vt:lpstr>
      <vt:lpstr>Hoofdconclusie</vt:lpstr>
      <vt:lpstr>Stimulerende factoren</vt:lpstr>
      <vt:lpstr>Belemmerende factoren</vt:lpstr>
      <vt:lpstr>Wat monitoring en evaluatie NIET is</vt:lpstr>
      <vt:lpstr>PowerPoint-presentatie</vt:lpstr>
      <vt:lpstr>Nut monitoring</vt:lpstr>
      <vt:lpstr>Aanbevelingen</vt:lpstr>
      <vt:lpstr>Reactie GS</vt:lpstr>
      <vt:lpstr>Nawoord: zoek de balans</vt:lpstr>
      <vt:lpstr>Afsluiting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Karen IJssels;RH</dc:creator>
  <cp:keywords>Sjabloon nieuwe stijl 2011</cp:keywords>
  <cp:lastModifiedBy>Ronald Hoekstra</cp:lastModifiedBy>
  <cp:revision>162</cp:revision>
  <cp:lastPrinted>2015-01-13T10:04:57Z</cp:lastPrinted>
  <dcterms:created xsi:type="dcterms:W3CDTF">2013-03-13T07:35:42Z</dcterms:created>
  <dcterms:modified xsi:type="dcterms:W3CDTF">2015-03-19T12:53:58Z</dcterms:modified>
</cp:coreProperties>
</file>