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5" r:id="rId5"/>
    <p:sldId id="271" r:id="rId6"/>
    <p:sldId id="264" r:id="rId7"/>
    <p:sldId id="260" r:id="rId8"/>
    <p:sldId id="269" r:id="rId9"/>
    <p:sldId id="261" r:id="rId10"/>
    <p:sldId id="266" r:id="rId11"/>
    <p:sldId id="273" r:id="rId12"/>
    <p:sldId id="270" r:id="rId1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BDC1"/>
    <a:srgbClr val="E36B76"/>
    <a:srgbClr val="00CC00"/>
    <a:srgbClr val="0066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82593" autoAdjust="0"/>
  </p:normalViewPr>
  <p:slideViewPr>
    <p:cSldViewPr>
      <p:cViewPr varScale="1">
        <p:scale>
          <a:sx n="60" d="100"/>
          <a:sy n="60" d="100"/>
        </p:scale>
        <p:origin x="-18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5716D-9861-404C-ACC5-F48972766D02}" type="datetimeFigureOut">
              <a:rPr lang="nl-NL" smtClean="0"/>
              <a:t>28-10-2015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E1792-5CC3-4314-B968-69E52ED3AA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29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1792-5CC3-4314-B968-69E52ED3AA2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42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1792-5CC3-4314-B968-69E52ED3AA2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38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E1792-5CC3-4314-B968-69E52ED3AA2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64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E6D0D-78E4-4BB8-8433-7D6968E8A6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96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B61B2-8C68-4ACD-9B34-A1A3B917B4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75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B7EB-B904-47D2-93F9-2167106509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94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09DD-C17D-480C-92CA-4A48C8765C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17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197B2-A5C9-4F50-9E10-280AA10F7A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81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7C0F-D278-4EF2-AFE3-D9160EE7C9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9EA51-3175-4D3C-98CD-CD4C8C4063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85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A4E58-6CBD-4DB1-A178-F3C1E08A77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77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8EAE4-3785-4DDC-9469-5ED5643D17E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75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4E05C-50BC-4085-A923-C11695C55E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96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CD9CE-DA7F-426C-ABF0-C1A03F1291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5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EBB9F95-6FCC-4312-90F4-F4FD8FAA52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205038"/>
            <a:ext cx="8229600" cy="1441450"/>
          </a:xfrm>
        </p:spPr>
        <p:txBody>
          <a:bodyPr/>
          <a:lstStyle/>
          <a:p>
            <a:pPr eaLnBrk="1" hangingPunct="1"/>
            <a:r>
              <a:rPr lang="nl-NL" altLang="nl-NL" sz="3600" b="1" dirty="0" smtClean="0">
                <a:solidFill>
                  <a:schemeClr val="accent3"/>
                </a:solidFill>
              </a:rPr>
              <a:t>Presentatie rapport Een majeure opdracht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3860800"/>
            <a:ext cx="8229600" cy="15128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l-NL" altLang="nl-NL" sz="2000" dirty="0" smtClean="0">
                <a:solidFill>
                  <a:schemeClr val="accent3"/>
                </a:solidFill>
              </a:rPr>
              <a:t>Overijssel als opdrachtgever voor de BRZO-omgevingsdienst</a:t>
            </a:r>
          </a:p>
          <a:p>
            <a:pPr algn="ctr" eaLnBrk="1" hangingPunct="1">
              <a:buFontTx/>
              <a:buNone/>
            </a:pPr>
            <a:r>
              <a:rPr lang="nl-NL" altLang="nl-NL" sz="2000" dirty="0" smtClean="0">
                <a:solidFill>
                  <a:schemeClr val="accent3"/>
                </a:solidFill>
              </a:rPr>
              <a:t>28 oktober 2015</a:t>
            </a:r>
          </a:p>
        </p:txBody>
      </p:sp>
      <p:cxnSp>
        <p:nvCxnSpPr>
          <p:cNvPr id="3" name="Rechte verbindingslijn 2"/>
          <p:cNvCxnSpPr/>
          <p:nvPr/>
        </p:nvCxnSpPr>
        <p:spPr>
          <a:xfrm>
            <a:off x="323528" y="98072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F:\Bedrijfsvoering\Communicatie\Huisstijl\Huisstijl 2015\logo_totaal_nieu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1734"/>
            <a:ext cx="3240360" cy="6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nl-NL" sz="1800" dirty="0" smtClean="0"/>
              <a:t>organisatiestructuur</a:t>
            </a:r>
            <a:endParaRPr lang="nl-NL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92707" y="-548492"/>
            <a:ext cx="6302599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397965" cy="334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3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Nu</a:t>
            </a:r>
          </a:p>
          <a:p>
            <a:endParaRPr lang="nl-NL" dirty="0" smtClean="0"/>
          </a:p>
          <a:p>
            <a:r>
              <a:rPr lang="nl-NL" dirty="0" smtClean="0"/>
              <a:t>Later </a:t>
            </a:r>
            <a:r>
              <a:rPr lang="nl-NL" dirty="0"/>
              <a:t>c</a:t>
            </a:r>
            <a:r>
              <a:rPr lang="nl-NL" dirty="0" smtClean="0"/>
              <a:t>ontact met Rekenkamer: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800" dirty="0" smtClean="0"/>
              <a:t>Afspraak: Achter de Muren Zandpoort 6 Deventer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800" dirty="0" smtClean="0"/>
              <a:t>Bellen: 0570-665800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800" dirty="0" smtClean="0"/>
              <a:t>e-mail: info@rekenkameroost.nl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9920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4733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1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Doel</a:t>
            </a:r>
            <a:r>
              <a:rPr lang="nl-NL" dirty="0"/>
              <a:t>: </a:t>
            </a:r>
            <a:r>
              <a:rPr lang="nl-NL" dirty="0" smtClean="0"/>
              <a:t>zorgen voor interne </a:t>
            </a:r>
            <a:r>
              <a:rPr lang="nl-NL" dirty="0"/>
              <a:t>en externe veiligheid om zware ongevallen te </a:t>
            </a:r>
            <a:r>
              <a:rPr lang="nl-NL" dirty="0" smtClean="0"/>
              <a:t>voorkomen</a:t>
            </a:r>
          </a:p>
          <a:p>
            <a:r>
              <a:rPr lang="nl-NL" dirty="0" smtClean="0"/>
              <a:t>Eerste verantwoordelijkheid bij bedrijf</a:t>
            </a:r>
          </a:p>
          <a:p>
            <a:r>
              <a:rPr lang="nl-NL" dirty="0" smtClean="0"/>
              <a:t>Ruim 400 bedrijven in NL: 15 in Overijssel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5817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Spreiding risicobedrijven</a:t>
            </a:r>
            <a:endParaRPr lang="nl-NL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42260" cy="55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 provincie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699" y="1603702"/>
            <a:ext cx="211291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67544" y="2119107"/>
            <a:ext cx="12961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provincie</a:t>
            </a:r>
            <a:endParaRPr lang="nl-NL" dirty="0"/>
          </a:p>
        </p:txBody>
      </p:sp>
      <p:cxnSp>
        <p:nvCxnSpPr>
          <p:cNvPr id="6" name="Rechte verbindingslijn met pijl 5"/>
          <p:cNvCxnSpPr>
            <a:stCxn id="4" idx="3"/>
            <a:endCxn id="3074" idx="1"/>
          </p:cNvCxnSpPr>
          <p:nvPr/>
        </p:nvCxnSpPr>
        <p:spPr>
          <a:xfrm flipV="1">
            <a:off x="1763688" y="2287778"/>
            <a:ext cx="3599011" cy="1599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483768" y="3717032"/>
            <a:ext cx="208823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g</a:t>
            </a:r>
            <a:r>
              <a:rPr lang="nl-NL" dirty="0" smtClean="0"/>
              <a:t>especialiseerde omgevingsdienst</a:t>
            </a:r>
            <a:endParaRPr lang="nl-NL" dirty="0"/>
          </a:p>
        </p:txBody>
      </p:sp>
      <p:cxnSp>
        <p:nvCxnSpPr>
          <p:cNvPr id="12" name="Rechte verbindingslijn met pijl 11"/>
          <p:cNvCxnSpPr>
            <a:stCxn id="10" idx="0"/>
          </p:cNvCxnSpPr>
          <p:nvPr/>
        </p:nvCxnSpPr>
        <p:spPr>
          <a:xfrm flipV="1">
            <a:off x="3527884" y="2303773"/>
            <a:ext cx="0" cy="1413259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jntoelichting 2 12"/>
          <p:cNvSpPr/>
          <p:nvPr/>
        </p:nvSpPr>
        <p:spPr>
          <a:xfrm>
            <a:off x="4355976" y="4797152"/>
            <a:ext cx="2376264" cy="1224136"/>
          </a:xfrm>
          <a:prstGeom prst="borderCallout2">
            <a:avLst>
              <a:gd name="adj1" fmla="val 60548"/>
              <a:gd name="adj2" fmla="val 292"/>
              <a:gd name="adj3" fmla="val 62538"/>
              <a:gd name="adj4" fmla="val -16004"/>
              <a:gd name="adj5" fmla="val -36248"/>
              <a:gd name="adj6" fmla="val -1614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nl-NL" dirty="0" smtClean="0"/>
              <a:t>Landelijke aanpak </a:t>
            </a:r>
          </a:p>
          <a:p>
            <a:pPr marL="285750" indent="-285750" algn="ctr">
              <a:buFontTx/>
              <a:buChar char="-"/>
            </a:pPr>
            <a:r>
              <a:rPr lang="nl-NL" dirty="0" smtClean="0"/>
              <a:t>Kennis bundelen</a:t>
            </a:r>
          </a:p>
          <a:p>
            <a:pPr marL="285750" indent="-285750" algn="ctr">
              <a:buFontTx/>
              <a:buChar char="-"/>
            </a:pPr>
            <a:r>
              <a:rPr lang="nl-NL" dirty="0" smtClean="0"/>
              <a:t>Level </a:t>
            </a:r>
            <a:r>
              <a:rPr lang="nl-NL" dirty="0" err="1" smtClean="0"/>
              <a:t>playing</a:t>
            </a:r>
            <a:r>
              <a:rPr lang="nl-NL" dirty="0" smtClean="0"/>
              <a:t> field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2483768" y="17008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b</a:t>
            </a:r>
            <a:r>
              <a:rPr lang="nl-NL" i="1" dirty="0" smtClean="0"/>
              <a:t>evoegd gezag VTH</a:t>
            </a:r>
            <a:endParaRPr lang="nl-NL" i="1" dirty="0"/>
          </a:p>
        </p:txBody>
      </p:sp>
      <p:cxnSp>
        <p:nvCxnSpPr>
          <p:cNvPr id="16" name="Rechte verbindingslijn met pijl 15"/>
          <p:cNvCxnSpPr>
            <a:stCxn id="4" idx="2"/>
            <a:endCxn id="10" idx="1"/>
          </p:cNvCxnSpPr>
          <p:nvPr/>
        </p:nvCxnSpPr>
        <p:spPr>
          <a:xfrm>
            <a:off x="1115616" y="2488439"/>
            <a:ext cx="1368152" cy="1551759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0" y="326431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Opdrachtgever</a:t>
            </a:r>
            <a:endParaRPr lang="nl-NL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87" y="1612940"/>
            <a:ext cx="1578868" cy="13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4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nl-NL" dirty="0" smtClean="0"/>
              <a:t>6 </a:t>
            </a:r>
            <a:r>
              <a:rPr lang="nl-NL" dirty="0" err="1" smtClean="0"/>
              <a:t>Brzo</a:t>
            </a:r>
            <a:r>
              <a:rPr lang="nl-NL" dirty="0" smtClean="0"/>
              <a:t>-omgevingsdiensten</a:t>
            </a:r>
            <a:endParaRPr lang="nl-NL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19" y="1022548"/>
            <a:ext cx="4792864" cy="553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al 4"/>
          <p:cNvSpPr/>
          <p:nvPr/>
        </p:nvSpPr>
        <p:spPr>
          <a:xfrm>
            <a:off x="6696216" y="2792479"/>
            <a:ext cx="648072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6048815" y="3789040"/>
            <a:ext cx="648072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41</a:t>
            </a:r>
            <a:endParaRPr lang="nl-NL" dirty="0"/>
          </a:p>
        </p:txBody>
      </p:sp>
      <p:sp>
        <p:nvSpPr>
          <p:cNvPr id="9" name="Lijntoelichting 2 8"/>
          <p:cNvSpPr/>
          <p:nvPr/>
        </p:nvSpPr>
        <p:spPr>
          <a:xfrm>
            <a:off x="6724970" y="4725144"/>
            <a:ext cx="1980220" cy="648110"/>
          </a:xfrm>
          <a:prstGeom prst="borderCallout2">
            <a:avLst>
              <a:gd name="adj1" fmla="val 55238"/>
              <a:gd name="adj2" fmla="val 1221"/>
              <a:gd name="adj3" fmla="val 18750"/>
              <a:gd name="adj4" fmla="val -16667"/>
              <a:gd name="adj5" fmla="val -48048"/>
              <a:gd name="adj6" fmla="val -530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Omgevingsdienst Regio Nijmegen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74818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onderzocht?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310034"/>
            <a:ext cx="8229600" cy="4525963"/>
          </a:xfrm>
        </p:spPr>
        <p:txBody>
          <a:bodyPr/>
          <a:lstStyle/>
          <a:p>
            <a:r>
              <a:rPr lang="nl-NL" dirty="0"/>
              <a:t>Rol bevoegd gezag en goed </a:t>
            </a:r>
            <a:r>
              <a:rPr lang="nl-NL" dirty="0" smtClean="0"/>
              <a:t>opdrachtgever</a:t>
            </a:r>
          </a:p>
          <a:p>
            <a:r>
              <a:rPr lang="nl-NL" dirty="0" smtClean="0"/>
              <a:t>Goed opdrachtgeverschap </a:t>
            </a:r>
            <a:r>
              <a:rPr lang="nl-NL" dirty="0"/>
              <a:t>: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dirty="0" smtClean="0"/>
              <a:t>Gelderland + Overijssel</a:t>
            </a:r>
          </a:p>
          <a:p>
            <a:r>
              <a:rPr lang="nl-NL" dirty="0" smtClean="0"/>
              <a:t>Onderzoek andere provinciale rekenkamers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16" y="2796079"/>
            <a:ext cx="876474" cy="97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02" y="2839185"/>
            <a:ext cx="654183" cy="8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7" y="2796079"/>
            <a:ext cx="666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52636" y="3861048"/>
            <a:ext cx="128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Duidelijke opdracht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131840" y="3861047"/>
            <a:ext cx="128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Zicht op voortgang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5639286" y="3861047"/>
            <a:ext cx="128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bijsturen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0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niet onderzocht?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Geen uitspraak over de kwaliteit van de uitvoering door vergunningverleners en toezichthouders</a:t>
            </a:r>
          </a:p>
          <a:p>
            <a:r>
              <a:rPr lang="nl-NL" dirty="0" smtClean="0"/>
              <a:t>Geen uitspraak over de veiligheidssituatie bij majeure risicobedrijven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810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801847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 Presentatie BRZO Overijssel">
  <a:themeElements>
    <a:clrScheme name="Rekenkamer_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C63F"/>
      </a:accent1>
      <a:accent2>
        <a:srgbClr val="006325"/>
      </a:accent2>
      <a:accent3>
        <a:srgbClr val="0099CC"/>
      </a:accent3>
      <a:accent4>
        <a:srgbClr val="B8BC9B"/>
      </a:accent4>
      <a:accent5>
        <a:srgbClr val="F8971D"/>
      </a:accent5>
      <a:accent6>
        <a:srgbClr val="A89900"/>
      </a:accent6>
      <a:hlink>
        <a:srgbClr val="0099CC"/>
      </a:hlink>
      <a:folHlink>
        <a:srgbClr val="0099CC"/>
      </a:folHlink>
    </a:clrScheme>
    <a:fontScheme name="Rekenkamerstij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RON Presentatie BRZO Overijssel</Template>
  <TotalTime>459</TotalTime>
  <Words>144</Words>
  <Application>Microsoft Office PowerPoint</Application>
  <PresentationFormat>Diavoorstelling (4:3)</PresentationFormat>
  <Paragraphs>48</Paragraphs>
  <Slides>12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RON Presentatie BRZO Overijssel</vt:lpstr>
      <vt:lpstr>Presentatie rapport Een majeure opdracht</vt:lpstr>
      <vt:lpstr>PowerPoint-presentatie</vt:lpstr>
      <vt:lpstr>PowerPoint-presentatie</vt:lpstr>
      <vt:lpstr>Spreiding risicobedrijven</vt:lpstr>
      <vt:lpstr>Rol provincie</vt:lpstr>
      <vt:lpstr>6 Brzo-omgevingsdiensten</vt:lpstr>
      <vt:lpstr>Wat hebben we onderzocht?</vt:lpstr>
      <vt:lpstr>Wat hebben we niet onderzocht?</vt:lpstr>
      <vt:lpstr>PowerPoint-presentatie</vt:lpstr>
      <vt:lpstr>organisatiestructuur</vt:lpstr>
      <vt:lpstr>PowerPoint-presentatie</vt:lpstr>
      <vt:lpstr>Vragen?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rapport Een majeure opdracht</dc:title>
  <dc:creator>Ronald Hoekstra</dc:creator>
  <cp:keywords>Sjabloon nieuwe stijl 2011</cp:keywords>
  <cp:lastModifiedBy>Ronald Hoekstra</cp:lastModifiedBy>
  <cp:revision>31</cp:revision>
  <dcterms:created xsi:type="dcterms:W3CDTF">2015-10-21T11:07:55Z</dcterms:created>
  <dcterms:modified xsi:type="dcterms:W3CDTF">2015-10-28T13:37:02Z</dcterms:modified>
</cp:coreProperties>
</file>